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23"/>
  </p:notesMasterIdLst>
  <p:handoutMasterIdLst>
    <p:handoutMasterId r:id="rId24"/>
  </p:handoutMasterIdLst>
  <p:sldIdLst>
    <p:sldId id="257" r:id="rId2"/>
    <p:sldId id="258" r:id="rId3"/>
    <p:sldId id="259" r:id="rId4"/>
    <p:sldId id="262" r:id="rId5"/>
    <p:sldId id="263" r:id="rId6"/>
    <p:sldId id="260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718300" cy="10121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EC22EA6-422F-4AAD-AC78-D27D49BA7C7E}">
          <p14:sldIdLst>
            <p14:sldId id="257"/>
          </p14:sldIdLst>
        </p14:section>
        <p14:section name="Introduction" id="{4DB405F5-7668-4988-B621-8147CE6D2640}">
          <p14:sldIdLst>
            <p14:sldId id="258"/>
            <p14:sldId id="259"/>
          </p14:sldIdLst>
        </p14:section>
        <p14:section name="BSA" id="{5BD256BF-736F-4455-AA88-4922A992874B}">
          <p14:sldIdLst>
            <p14:sldId id="262"/>
            <p14:sldId id="263"/>
          </p14:sldIdLst>
        </p14:section>
        <p14:section name="Relationships" id="{818D4750-D717-403F-9078-899478F41928}">
          <p14:sldIdLst>
            <p14:sldId id="260"/>
          </p14:sldIdLst>
        </p14:section>
        <p14:section name="SP - Employers" id="{D8129CA2-5796-490E-8A49-FA96C1933F6E}">
          <p14:sldIdLst>
            <p14:sldId id="261"/>
            <p14:sldId id="264"/>
            <p14:sldId id="265"/>
          </p14:sldIdLst>
        </p14:section>
        <p14:section name="SP - Clients" id="{253E80F7-928D-4F37-8996-26D0A2502556}">
          <p14:sldIdLst>
            <p14:sldId id="266"/>
            <p14:sldId id="267"/>
            <p14:sldId id="268"/>
          </p14:sldIdLst>
        </p14:section>
        <p14:section name="SP - Suppliers" id="{11F8A367-DD9C-4E08-BDF9-8E185D6CB4C8}">
          <p14:sldIdLst>
            <p14:sldId id="269"/>
            <p14:sldId id="270"/>
            <p14:sldId id="271"/>
            <p14:sldId id="272"/>
            <p14:sldId id="273"/>
            <p14:sldId id="274"/>
          </p14:sldIdLst>
        </p14:section>
        <p14:section name="Certification" id="{75EA6E7D-EA81-4B11-90D3-4A4053727FB3}">
          <p14:sldIdLst>
            <p14:sldId id="275"/>
            <p14:sldId id="276"/>
          </p14:sldIdLst>
        </p14:section>
        <p14:section name="Untitled Section" id="{2083B912-45D0-46AA-BA64-AFF7D9A6E083}">
          <p14:sldIdLst>
            <p14:sldId id="27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2928" y="-84"/>
      </p:cViewPr>
      <p:guideLst>
        <p:guide orient="horz" pos="3188"/>
        <p:guide pos="211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798638" y="9802813"/>
            <a:ext cx="9358313" cy="3825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1844675" y="-63500"/>
            <a:ext cx="9358313" cy="3825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727450" cy="506413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>
              <a:defRPr sz="1300" smtClean="0"/>
            </a:lvl1pPr>
          </a:lstStyle>
          <a:p>
            <a:pPr>
              <a:defRPr/>
            </a:pPr>
            <a:r>
              <a:rPr lang="en-US"/>
              <a:t>Lecture 28: Ethical Issues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5238" y="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>
              <a:defRPr sz="1300" smtClean="0"/>
            </a:lvl1pPr>
          </a:lstStyle>
          <a:p>
            <a:pPr>
              <a:defRPr/>
            </a:pPr>
            <a:r>
              <a:rPr lang="en-US"/>
              <a:t>Monday May 30, 2011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613900"/>
            <a:ext cx="3727450" cy="506413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>
              <a:defRPr sz="1300" smtClean="0"/>
            </a:lvl1pPr>
          </a:lstStyle>
          <a:p>
            <a:pPr>
              <a:defRPr/>
            </a:pPr>
            <a:r>
              <a:rPr lang="en-US"/>
              <a:t>SWE 205: Introduction to Software Engineering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5238" y="961390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>
              <a:defRPr sz="1300"/>
            </a:lvl1pPr>
          </a:lstStyle>
          <a:p>
            <a:pPr>
              <a:defRPr/>
            </a:pPr>
            <a:fld id="{97F52511-1922-4577-9715-6E8AEE442B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84451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Lecture 28: Ethical Issues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238" y="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Monday May 30, 2011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28675" y="758825"/>
            <a:ext cx="5060950" cy="379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310" tIns="48655" rIns="97310" bIns="4865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0" y="4806950"/>
            <a:ext cx="5372100" cy="4556125"/>
          </a:xfrm>
          <a:prstGeom prst="rect">
            <a:avLst/>
          </a:prstGeom>
        </p:spPr>
        <p:txBody>
          <a:bodyPr vert="horz" lIns="97310" tIns="48655" rIns="97310" bIns="48655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1390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SWE 205: Introduction to Software Engineering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238" y="961390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2EAFB19E-EC9E-43D2-973E-78527E37E7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30832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FBAB44-E415-4F00-A276-858CC3629E0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Monday May 30, 2011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SWE 205: Introduction to Software Engineering</a:t>
            </a:r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Lecture 28: Ethical Issues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27F4348C-85B8-42A0-8F24-0BAD86A88ED5}" type="datetimeFigureOut">
              <a:rPr lang="en-US" smtClean="0"/>
              <a:pPr>
                <a:defRPr/>
              </a:pPr>
              <a:t>12/3/2011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60E94-0DEC-4F06-BFBC-D279A77BCBB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F8F2C-B77A-4044-AC24-1FA1AD43850B}" type="datetimeFigureOut">
              <a:rPr lang="en-US" smtClean="0"/>
              <a:pPr>
                <a:defRPr/>
              </a:pPr>
              <a:t>12/3/2011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43719-FA88-4C41-B9E3-A4E73D58AA9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446C6-EBF4-4BEF-B7CA-8D2D5DC0F272}" type="datetimeFigureOut">
              <a:rPr lang="en-US" smtClean="0"/>
              <a:pPr>
                <a:defRPr/>
              </a:pPr>
              <a:t>12/3/2011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FD947-1416-4915-9267-931EE8911FE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B3998-666C-44B5-9335-9A5F397D1465}" type="datetimeFigureOut">
              <a:rPr lang="en-US" smtClean="0"/>
              <a:pPr>
                <a:defRPr/>
              </a:pPr>
              <a:t>12/3/2011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FD9E5-5163-478E-9E7B-93E4B95C7A1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6CAAF-C613-46E1-8ED4-1009714ADFEA}" type="datetimeFigureOut">
              <a:rPr lang="en-US" smtClean="0"/>
              <a:pPr>
                <a:defRPr/>
              </a:pPr>
              <a:t>12/3/2011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FBDE3-B1D2-4924-91F2-4768B2AE05B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B2281-5366-4A34-B0B4-19674A79CD05}" type="datetimeFigureOut">
              <a:rPr lang="en-US" smtClean="0"/>
              <a:pPr>
                <a:defRPr/>
              </a:pPr>
              <a:t>12/3/2011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E6DB3-8F1A-484F-895B-B2D6E1BA862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45CACD8A-52A6-41C7-BAA8-F7AA807893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3F62C160-7E54-4D8C-A694-48BA56372A93}" type="datetimeFigureOut">
              <a:rPr lang="en-US" smtClean="0"/>
              <a:pPr>
                <a:defRPr/>
              </a:pPr>
              <a:t>12/3/2011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13B22-F96F-4F90-9B1D-DC26F296194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22" name="Group 13"/>
          <p:cNvGrpSpPr>
            <a:grpSpLocks/>
          </p:cNvGrpSpPr>
          <p:nvPr userDrawn="1"/>
        </p:nvGrpSpPr>
        <p:grpSpPr bwMode="auto"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3" name="Rectangle 22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8" name="Subtitle 8"/>
          <p:cNvSpPr txBox="1">
            <a:spLocks/>
          </p:cNvSpPr>
          <p:nvPr userDrawn="1"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9" name="Snip Diagonal Corner Rectangle 28"/>
          <p:cNvSpPr/>
          <p:nvPr userDrawn="1"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Snip Diagonal Corner Rectangle 29"/>
          <p:cNvSpPr/>
          <p:nvPr userDrawn="1"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636E2E2-8E2A-4562-81E6-B2F413C469D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062EE68-02BD-416F-A9FA-4FD8F143C26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4DFD0-0C5B-4C16-AA25-DA85A9C96C4B}" type="datetimeFigureOut">
              <a:rPr lang="en-US" smtClean="0"/>
              <a:pPr>
                <a:defRPr/>
              </a:pPr>
              <a:t>12/3/2011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110D78-177D-4167-86A1-CF3921F273B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5CACD8A-52A6-41C7-BAA8-F7AA807893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" Type="http://schemas.openxmlformats.org/officeDocument/2006/relationships/image" Target="../media/image3.png"/><Relationship Id="rId21" Type="http://schemas.openxmlformats.org/officeDocument/2006/relationships/image" Target="../media/image21.jpeg"/><Relationship Id="rId34" Type="http://schemas.openxmlformats.org/officeDocument/2006/relationships/image" Target="../media/image34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33" Type="http://schemas.openxmlformats.org/officeDocument/2006/relationships/image" Target="../media/image33.jpeg"/><Relationship Id="rId2" Type="http://schemas.openxmlformats.org/officeDocument/2006/relationships/image" Target="../media/image2.pn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29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32" Type="http://schemas.openxmlformats.org/officeDocument/2006/relationships/image" Target="../media/image32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31" Type="http://schemas.openxmlformats.org/officeDocument/2006/relationships/image" Target="../media/image31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Relationship Id="rId35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sz="4000" smtClean="0"/>
              <a:t>Ethical Issues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1600" dirty="0" smtClean="0"/>
              <a:t>SWE205: Introduction </a:t>
            </a:r>
            <a:r>
              <a:rPr lang="en-US" sz="1600" dirty="0"/>
              <a:t>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13316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smtClean="0"/>
              <a:t>Objectives</a:t>
            </a:r>
          </a:p>
          <a:p>
            <a:pPr lvl="1"/>
            <a:r>
              <a:rPr lang="en-US" b="1" smtClean="0"/>
              <a:t>To learn about ethical issues of software engineering</a:t>
            </a:r>
          </a:p>
          <a:p>
            <a:endParaRPr 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- Clients)</a:t>
            </a:r>
            <a:endParaRPr lang="en-US" sz="2800" dirty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smtClean="0"/>
              <a:t>Software professional provides</a:t>
            </a:r>
          </a:p>
          <a:p>
            <a:pPr lvl="1"/>
            <a:r>
              <a:rPr lang="en-GB" sz="2400" smtClean="0"/>
              <a:t>Hardware, software, or services at a certain cost and within a given time frame</a:t>
            </a:r>
            <a:endParaRPr lang="en-GB" sz="2800" smtClean="0"/>
          </a:p>
          <a:p>
            <a:endParaRPr lang="en-GB" sz="2800" smtClean="0"/>
          </a:p>
          <a:p>
            <a:r>
              <a:rPr lang="en-GB" sz="2800" smtClean="0"/>
              <a:t>Client provides </a:t>
            </a:r>
          </a:p>
          <a:p>
            <a:pPr lvl="1"/>
            <a:r>
              <a:rPr lang="en-GB" sz="2400" smtClean="0"/>
              <a:t>Compensation</a:t>
            </a:r>
          </a:p>
          <a:p>
            <a:pPr lvl="1"/>
            <a:r>
              <a:rPr lang="en-GB" sz="2400" smtClean="0"/>
              <a:t>Access to key contacts</a:t>
            </a:r>
          </a:p>
          <a:p>
            <a:pPr lvl="1"/>
            <a:r>
              <a:rPr lang="en-GB" sz="2400" smtClean="0"/>
              <a:t>Work space</a:t>
            </a:r>
          </a:p>
          <a:p>
            <a:endParaRPr lang="en-GB" sz="2800" smtClean="0"/>
          </a:p>
          <a:p>
            <a:r>
              <a:rPr lang="en-GB" sz="2800" smtClean="0"/>
              <a:t>Relationship is usually documented in contractual terms</a:t>
            </a:r>
          </a:p>
          <a:p>
            <a:endParaRPr lang="en-US" sz="2800" smtClean="0"/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CD2A33-C97A-4CA0-A6E0-D9EBEEC6441D}" type="slidenum">
              <a:rPr lang="ar-SA">
                <a:solidFill>
                  <a:schemeClr val="tx2"/>
                </a:solidFill>
              </a:rPr>
              <a:pPr eaLnBrk="1" hangingPunct="1"/>
              <a:t>10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28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29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33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34" name="section6"/>
          <p:cNvSpPr/>
          <p:nvPr/>
        </p:nvSpPr>
        <p:spPr>
          <a:xfrm>
            <a:off x="508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Clients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535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36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3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8" name="PB"/>
          <p:cNvSpPr/>
          <p:nvPr/>
        </p:nvSpPr>
        <p:spPr>
          <a:xfrm>
            <a:off x="12700" y="6718300"/>
            <a:ext cx="3657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</a:t>
            </a:r>
            <a:br>
              <a:rPr lang="en-GB" sz="2800" dirty="0" smtClean="0"/>
            </a:br>
            <a:r>
              <a:rPr lang="en-GB" sz="2800" dirty="0" smtClean="0"/>
              <a:t>(software Professionals - Clients)</a:t>
            </a:r>
            <a:endParaRPr lang="en-US" sz="2800" dirty="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mtClean="0"/>
              <a:t>Ethical problems arise if a company recommends its own products and services to remedy problems they have detected</a:t>
            </a:r>
          </a:p>
          <a:p>
            <a:endParaRPr lang="en-GB" smtClean="0"/>
          </a:p>
          <a:p>
            <a:r>
              <a:rPr lang="en-GB" smtClean="0"/>
              <a:t>A company is unable to provide full and accurate reporting of a project’s status</a:t>
            </a:r>
            <a:endParaRPr lang="en-US" smtClean="0"/>
          </a:p>
        </p:txBody>
      </p:sp>
      <p:sp>
        <p:nvSpPr>
          <p:cNvPr id="2355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0C6CBE8-704A-4367-AD98-09E9DD33FA41}" type="slidenum">
              <a:rPr lang="ar-SA">
                <a:solidFill>
                  <a:schemeClr val="tx2"/>
                </a:solidFill>
              </a:rPr>
              <a:pPr eaLnBrk="1" hangingPunct="1"/>
              <a:t>11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52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53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57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58" name="section6"/>
          <p:cNvSpPr/>
          <p:nvPr/>
        </p:nvSpPr>
        <p:spPr>
          <a:xfrm>
            <a:off x="508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Clients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559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60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6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2" name="PB"/>
          <p:cNvSpPr/>
          <p:nvPr/>
        </p:nvSpPr>
        <p:spPr>
          <a:xfrm>
            <a:off x="12700" y="6718300"/>
            <a:ext cx="4038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Fraud, Misrepresentation, and Breach of Contract</a:t>
            </a:r>
            <a:endParaRPr lang="en-US" sz="2400" dirty="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mtClean="0"/>
              <a:t>Fraud and Misrepresentation</a:t>
            </a:r>
          </a:p>
          <a:p>
            <a:pPr lvl="1"/>
            <a:r>
              <a:rPr lang="en-GB" smtClean="0"/>
              <a:t>Crime of obtaining goods, services, or property through deception or trickery</a:t>
            </a:r>
          </a:p>
          <a:p>
            <a:pPr lvl="1"/>
            <a:r>
              <a:rPr lang="en-GB" smtClean="0"/>
              <a:t>Fraud is proven in court</a:t>
            </a:r>
          </a:p>
          <a:p>
            <a:endParaRPr lang="en-GB" smtClean="0"/>
          </a:p>
          <a:p>
            <a:r>
              <a:rPr lang="en-GB" smtClean="0"/>
              <a:t>Breach of contract </a:t>
            </a:r>
          </a:p>
          <a:p>
            <a:pPr lvl="1"/>
            <a:r>
              <a:rPr lang="en-GB" smtClean="0"/>
              <a:t>One party fails to meet the terms of a contract</a:t>
            </a:r>
          </a:p>
          <a:p>
            <a:pPr lvl="1"/>
            <a:r>
              <a:rPr lang="en-GB" smtClean="0"/>
              <a:t>Software projects are joint efforts in which vendors and customers work together</a:t>
            </a:r>
          </a:p>
          <a:p>
            <a:pPr lvl="1"/>
            <a:r>
              <a:rPr lang="en-US" smtClean="0"/>
              <a:t>Difficult to assign blame</a:t>
            </a:r>
          </a:p>
        </p:txBody>
      </p:sp>
      <p:sp>
        <p:nvSpPr>
          <p:cNvPr id="2458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68DF3BE-1014-4D90-AD7C-C348ECA856FF}" type="slidenum">
              <a:rPr lang="ar-SA">
                <a:solidFill>
                  <a:schemeClr val="tx2"/>
                </a:solidFill>
              </a:rPr>
              <a:pPr eaLnBrk="1" hangingPunct="1"/>
              <a:t>12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76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77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81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82" name="section6"/>
          <p:cNvSpPr/>
          <p:nvPr/>
        </p:nvSpPr>
        <p:spPr>
          <a:xfrm>
            <a:off x="508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Clients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583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84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8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86" name="PB"/>
          <p:cNvSpPr/>
          <p:nvPr/>
        </p:nvSpPr>
        <p:spPr>
          <a:xfrm>
            <a:off x="12700" y="6718300"/>
            <a:ext cx="4406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8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</a:t>
            </a:r>
            <a:br>
              <a:rPr lang="en-GB" sz="2800" dirty="0" smtClean="0"/>
            </a:br>
            <a:r>
              <a:rPr lang="en-GB" sz="2800" dirty="0" smtClean="0"/>
              <a:t>(software Professionals - Suppliers)</a:t>
            </a:r>
            <a:endParaRPr lang="en-US" sz="2800" dirty="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6553200" cy="4937125"/>
          </a:xfrm>
        </p:spPr>
        <p:txBody>
          <a:bodyPr/>
          <a:lstStyle/>
          <a:p>
            <a:r>
              <a:rPr lang="en-GB" sz="2800" smtClean="0"/>
              <a:t>Develop good relationships with suppliers</a:t>
            </a:r>
          </a:p>
          <a:p>
            <a:pPr lvl="1"/>
            <a:r>
              <a:rPr lang="en-GB" sz="2400" smtClean="0"/>
              <a:t>Deal fairly with them</a:t>
            </a:r>
          </a:p>
          <a:p>
            <a:pPr lvl="1"/>
            <a:r>
              <a:rPr lang="en-GB" sz="2400" smtClean="0"/>
              <a:t>Do not make unreasonable demands</a:t>
            </a:r>
          </a:p>
          <a:p>
            <a:endParaRPr lang="en-GB" sz="2800" smtClean="0"/>
          </a:p>
          <a:p>
            <a:r>
              <a:rPr lang="en-GB" sz="2800" smtClean="0"/>
              <a:t>Bribery </a:t>
            </a:r>
          </a:p>
          <a:p>
            <a:pPr lvl="1"/>
            <a:r>
              <a:rPr lang="en-GB" sz="2400" smtClean="0"/>
              <a:t>Providing money, property, or favours to someone in business or government to obtain a business advantage</a:t>
            </a:r>
          </a:p>
          <a:p>
            <a:pPr lvl="1">
              <a:spcBef>
                <a:spcPts val="800"/>
              </a:spcBef>
            </a:pPr>
            <a:r>
              <a:rPr lang="en-GB" sz="2400" smtClean="0"/>
              <a:t>U.S. Foreign Corrupt Practices Act (FCPA) </a:t>
            </a:r>
            <a:r>
              <a:rPr lang="en-US" sz="2400" smtClean="0"/>
              <a:t>makes it a crime to bribe a foreign official, a foreign political party official, or a candidate for foreign political office</a:t>
            </a:r>
          </a:p>
        </p:txBody>
      </p:sp>
      <p:sp>
        <p:nvSpPr>
          <p:cNvPr id="2560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3F5CE78-45C0-4A17-83EA-FBA433CEABCE}" type="slidenum">
              <a:rPr lang="ar-SA">
                <a:solidFill>
                  <a:schemeClr val="tx2"/>
                </a:solidFill>
              </a:rPr>
              <a:pPr eaLnBrk="1" hangingPunct="1"/>
              <a:t>13</a:t>
            </a:fld>
            <a:endParaRPr lang="en-US">
              <a:solidFill>
                <a:schemeClr val="tx2"/>
              </a:solidFill>
            </a:endParaRPr>
          </a:p>
        </p:txBody>
      </p:sp>
      <p:pic>
        <p:nvPicPr>
          <p:cNvPr id="2560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810000"/>
            <a:ext cx="1895475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0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01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06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07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08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609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11" name="PB"/>
          <p:cNvSpPr/>
          <p:nvPr/>
        </p:nvSpPr>
        <p:spPr>
          <a:xfrm>
            <a:off x="12700" y="6718300"/>
            <a:ext cx="4775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– Suppliers)</a:t>
            </a:r>
            <a:endParaRPr lang="en-US" sz="2800" dirty="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mtClean="0"/>
              <a:t>Bribery </a:t>
            </a:r>
          </a:p>
          <a:p>
            <a:pPr lvl="1"/>
            <a:r>
              <a:rPr lang="en-GB" smtClean="0"/>
              <a:t>At what point does a gift become a bribe?</a:t>
            </a:r>
          </a:p>
          <a:p>
            <a:pPr lvl="1"/>
            <a:endParaRPr lang="en-GB" smtClean="0"/>
          </a:p>
          <a:p>
            <a:pPr lvl="1"/>
            <a:r>
              <a:rPr lang="en-GB" smtClean="0"/>
              <a:t>No gift should be hidden</a:t>
            </a:r>
          </a:p>
          <a:p>
            <a:pPr lvl="1"/>
            <a:endParaRPr lang="en-GB" smtClean="0"/>
          </a:p>
          <a:p>
            <a:pPr lvl="1"/>
            <a:r>
              <a:rPr lang="en-GB" smtClean="0"/>
              <a:t>Perceptions of donor and recipient can differ</a:t>
            </a:r>
            <a:endParaRPr lang="en-US" smtClean="0"/>
          </a:p>
        </p:txBody>
      </p:sp>
      <p:sp>
        <p:nvSpPr>
          <p:cNvPr id="2662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1F00062-962D-48E2-9580-7A841CEA971E}" type="slidenum">
              <a:rPr lang="ar-SA">
                <a:solidFill>
                  <a:schemeClr val="tx2"/>
                </a:solidFill>
              </a:rPr>
              <a:pPr eaLnBrk="1" hangingPunct="1"/>
              <a:t>14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2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25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29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30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31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6632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3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34" name="PB"/>
          <p:cNvSpPr/>
          <p:nvPr/>
        </p:nvSpPr>
        <p:spPr>
          <a:xfrm>
            <a:off x="12700" y="6718300"/>
            <a:ext cx="5143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3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Bribe Vs. Gift</a:t>
            </a:r>
            <a:endParaRPr lang="en-US" sz="4000" dirty="0" smtClean="0"/>
          </a:p>
        </p:txBody>
      </p:sp>
      <p:sp>
        <p:nvSpPr>
          <p:cNvPr id="27651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0A7C0A4-3639-4CFE-A02F-06C052B8612B}" type="slidenum">
              <a:rPr lang="ar-SA">
                <a:solidFill>
                  <a:schemeClr val="tx2"/>
                </a:solidFill>
              </a:rPr>
              <a:pPr eaLnBrk="1" hangingPunct="1"/>
              <a:t>15</a:t>
            </a:fld>
            <a:endParaRPr lang="en-US">
              <a:solidFill>
                <a:schemeClr val="tx2"/>
              </a:solidFill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8278813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48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49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53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54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55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656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5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58" name="PB"/>
          <p:cNvSpPr/>
          <p:nvPr/>
        </p:nvSpPr>
        <p:spPr>
          <a:xfrm>
            <a:off x="12700" y="6718300"/>
            <a:ext cx="5511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5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- Other Professionals)</a:t>
            </a:r>
            <a:endParaRPr lang="en-US" sz="2800" dirty="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mtClean="0"/>
              <a:t>Professionals owe each other adherence to a profession’s code of conduct</a:t>
            </a:r>
          </a:p>
          <a:p>
            <a:endParaRPr lang="en-GB" smtClean="0"/>
          </a:p>
          <a:p>
            <a:r>
              <a:rPr lang="en-GB" smtClean="0"/>
              <a:t>Ethical problems between members of the software profession</a:t>
            </a:r>
          </a:p>
          <a:p>
            <a:pPr lvl="1"/>
            <a:r>
              <a:rPr lang="en-GB" smtClean="0"/>
              <a:t>Résumé inflation</a:t>
            </a:r>
          </a:p>
          <a:p>
            <a:pPr lvl="1"/>
            <a:r>
              <a:rPr lang="en-GB" smtClean="0"/>
              <a:t>Inappropriate sharing of corporate information</a:t>
            </a:r>
          </a:p>
          <a:p>
            <a:endParaRPr lang="en-US" smtClean="0"/>
          </a:p>
        </p:txBody>
      </p:sp>
      <p:sp>
        <p:nvSpPr>
          <p:cNvPr id="2867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C76B354-7D17-4AE8-9969-F44EC87FEA0D}" type="slidenum">
              <a:rPr lang="ar-SA">
                <a:solidFill>
                  <a:schemeClr val="tx2"/>
                </a:solidFill>
              </a:rPr>
              <a:pPr eaLnBrk="1" hangingPunct="1"/>
              <a:t>16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72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73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77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78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79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8680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8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2" name="PB"/>
          <p:cNvSpPr/>
          <p:nvPr/>
        </p:nvSpPr>
        <p:spPr>
          <a:xfrm>
            <a:off x="12700" y="6718300"/>
            <a:ext cx="5880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- IT Users)</a:t>
            </a:r>
            <a:endParaRPr lang="en-US" sz="2800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smtClean="0"/>
              <a:t>IT user is a person for whom a hardware or software product is designed</a:t>
            </a:r>
          </a:p>
          <a:p>
            <a:endParaRPr lang="en-GB" sz="2800" smtClean="0"/>
          </a:p>
          <a:p>
            <a:r>
              <a:rPr lang="en-GB" sz="2800" smtClean="0"/>
              <a:t>Software professionals’ duty </a:t>
            </a:r>
          </a:p>
          <a:p>
            <a:pPr lvl="1"/>
            <a:r>
              <a:rPr lang="en-GB" sz="2400" smtClean="0"/>
              <a:t>Understand users’ needs and capabilities </a:t>
            </a:r>
          </a:p>
          <a:p>
            <a:pPr lvl="1"/>
            <a:r>
              <a:rPr lang="en-GB" sz="2400" smtClean="0"/>
              <a:t>Deliver products and services that best meet those needs</a:t>
            </a:r>
          </a:p>
          <a:p>
            <a:pPr lvl="1"/>
            <a:r>
              <a:rPr lang="en-GB" sz="2400" smtClean="0"/>
              <a:t>Establish an environment that supports ethical behavior by users</a:t>
            </a:r>
          </a:p>
          <a:p>
            <a:endParaRPr lang="en-US" sz="2800" smtClean="0"/>
          </a:p>
        </p:txBody>
      </p:sp>
      <p:sp>
        <p:nvSpPr>
          <p:cNvPr id="2970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1A67352-5D9E-480E-B460-7E7141BD013A}" type="slidenum">
              <a:rPr lang="ar-SA">
                <a:solidFill>
                  <a:schemeClr val="tx2"/>
                </a:solidFill>
              </a:rPr>
              <a:pPr eaLnBrk="1" hangingPunct="1"/>
              <a:t>17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696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697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01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02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03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9704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0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06" name="PB"/>
          <p:cNvSpPr/>
          <p:nvPr/>
        </p:nvSpPr>
        <p:spPr>
          <a:xfrm>
            <a:off x="12700" y="6718300"/>
            <a:ext cx="6248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0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- Society)</a:t>
            </a:r>
            <a:endParaRPr lang="en-US" sz="2800" dirty="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 3" pitchFamily="18" charset="2"/>
              <a:buNone/>
            </a:pPr>
            <a:endParaRPr lang="en-GB" smtClean="0"/>
          </a:p>
          <a:p>
            <a:pPr>
              <a:buFont typeface="Wingdings 3" pitchFamily="18" charset="2"/>
              <a:buNone/>
            </a:pPr>
            <a:endParaRPr lang="en-GB" smtClean="0"/>
          </a:p>
          <a:p>
            <a:pPr>
              <a:buFont typeface="Wingdings 3" pitchFamily="18" charset="2"/>
              <a:buNone/>
            </a:pPr>
            <a:endParaRPr lang="en-GB" smtClean="0"/>
          </a:p>
          <a:p>
            <a:pPr>
              <a:buFont typeface="Wingdings 3" pitchFamily="18" charset="2"/>
              <a:buNone/>
            </a:pPr>
            <a:endParaRPr lang="en-GB" smtClean="0"/>
          </a:p>
          <a:p>
            <a:pPr>
              <a:buFont typeface="Wingdings 3" pitchFamily="18" charset="2"/>
              <a:buNone/>
            </a:pPr>
            <a:endParaRPr lang="en-GB" smtClean="0"/>
          </a:p>
          <a:p>
            <a:pPr algn="ctr">
              <a:buFont typeface="Wingdings 3" pitchFamily="18" charset="2"/>
              <a:buNone/>
            </a:pPr>
            <a:r>
              <a:rPr lang="en-GB" smtClean="0"/>
              <a:t>Actions of an IT professional can affect society</a:t>
            </a:r>
          </a:p>
          <a:p>
            <a:endParaRPr lang="en-US" smtClean="0"/>
          </a:p>
        </p:txBody>
      </p:sp>
      <p:sp>
        <p:nvSpPr>
          <p:cNvPr id="3072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EA75CDD-DA43-4795-934A-4E4E2E213CDB}" type="slidenum">
              <a:rPr lang="ar-SA">
                <a:solidFill>
                  <a:schemeClr val="tx2"/>
                </a:solidFill>
              </a:rPr>
              <a:pPr eaLnBrk="1" hangingPunct="1"/>
              <a:t>18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1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5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6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7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0728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0" name="PB"/>
          <p:cNvSpPr/>
          <p:nvPr/>
        </p:nvSpPr>
        <p:spPr>
          <a:xfrm>
            <a:off x="12700" y="6718300"/>
            <a:ext cx="6616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Certification</a:t>
            </a:r>
            <a:endParaRPr lang="en-US" dirty="0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smtClean="0"/>
              <a:t>Indicates a professional possesses a particular set of skills, knowledge, or abilities in the opinion of a certifying organization</a:t>
            </a:r>
          </a:p>
          <a:p>
            <a:endParaRPr lang="en-GB" sz="2800" smtClean="0"/>
          </a:p>
          <a:p>
            <a:r>
              <a:rPr lang="en-GB" sz="2800" smtClean="0"/>
              <a:t>Can also apply to products </a:t>
            </a:r>
          </a:p>
          <a:p>
            <a:r>
              <a:rPr lang="en-GB" sz="2800" smtClean="0"/>
              <a:t>Can also apply to companies and institutes</a:t>
            </a:r>
          </a:p>
          <a:p>
            <a:r>
              <a:rPr lang="en-GB" sz="2800" smtClean="0"/>
              <a:t>Generally voluntary</a:t>
            </a:r>
          </a:p>
          <a:p>
            <a:r>
              <a:rPr lang="en-GB" sz="2800" smtClean="0"/>
              <a:t>Carries no requirement to adhere to a code of ethics</a:t>
            </a:r>
            <a:endParaRPr lang="en-US" sz="2800" smtClean="0"/>
          </a:p>
        </p:txBody>
      </p:sp>
      <p:sp>
        <p:nvSpPr>
          <p:cNvPr id="3174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D423F04-FFFA-4C7D-9A93-EED15B7E17E4}" type="slidenum">
              <a:rPr lang="ar-SA">
                <a:solidFill>
                  <a:schemeClr val="tx2"/>
                </a:solidFill>
              </a:rPr>
              <a:pPr eaLnBrk="1" hangingPunct="1"/>
              <a:t>19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4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45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49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50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51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52" name="section8"/>
          <p:cNvSpPr/>
          <p:nvPr/>
        </p:nvSpPr>
        <p:spPr>
          <a:xfrm>
            <a:off x="762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Certification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175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54" name="PB"/>
          <p:cNvSpPr/>
          <p:nvPr/>
        </p:nvSpPr>
        <p:spPr>
          <a:xfrm>
            <a:off x="12700" y="6718300"/>
            <a:ext cx="6985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5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Lecture Outline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smtClean="0"/>
              <a:t>What key characteristics distinguish a professional from other kinds of workers, and what is the role of an Software professional?</a:t>
            </a:r>
          </a:p>
          <a:p>
            <a:endParaRPr lang="en-GB" sz="2800" smtClean="0"/>
          </a:p>
          <a:p>
            <a:r>
              <a:rPr lang="en-GB" sz="2800" smtClean="0"/>
              <a:t>What relationships must an Software professional manage, and what key ethical issues can arise in each?</a:t>
            </a:r>
          </a:p>
          <a:p>
            <a:pPr>
              <a:lnSpc>
                <a:spcPct val="80000"/>
              </a:lnSpc>
            </a:pPr>
            <a:endParaRPr lang="en-GB" sz="2800" smtClean="0"/>
          </a:p>
          <a:p>
            <a:pPr>
              <a:lnSpc>
                <a:spcPct val="80000"/>
              </a:lnSpc>
            </a:pPr>
            <a:r>
              <a:rPr lang="en-GB" sz="2800" smtClean="0"/>
              <a:t>How do codes of ethics, professional organizations, certification, and licensing affect the ethical behaviour of software engineers?</a:t>
            </a:r>
            <a:endParaRPr lang="en-US" sz="2800" smtClean="0"/>
          </a:p>
        </p:txBody>
      </p:sp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C0BEB64-C472-4F9E-AA2E-2F309FFE99D6}" type="slidenum">
              <a:rPr lang="ar-SA">
                <a:solidFill>
                  <a:schemeClr val="tx2"/>
                </a:solidFill>
              </a:rPr>
              <a:pPr eaLnBrk="1" hangingPunct="1"/>
              <a:t>2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336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37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41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42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43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44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4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6" name="PB"/>
          <p:cNvSpPr/>
          <p:nvPr/>
        </p:nvSpPr>
        <p:spPr>
          <a:xfrm>
            <a:off x="12700" y="6718300"/>
            <a:ext cx="711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Certification</a:t>
            </a:r>
            <a:endParaRPr lang="en-US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smtClean="0"/>
              <a:t>Vendor certifications</a:t>
            </a:r>
          </a:p>
          <a:p>
            <a:pPr lvl="1"/>
            <a:r>
              <a:rPr lang="en-GB" sz="2400" smtClean="0"/>
              <a:t>Some certifications substantially improve software workers’ salaries and career prospects</a:t>
            </a:r>
          </a:p>
          <a:p>
            <a:pPr lvl="1"/>
            <a:r>
              <a:rPr lang="en-GB" sz="2400" smtClean="0"/>
              <a:t>Relevant for narrowly defined roles </a:t>
            </a:r>
          </a:p>
          <a:p>
            <a:pPr lvl="2"/>
            <a:r>
              <a:rPr lang="en-GB" smtClean="0"/>
              <a:t>Or certain aspects of broader roles</a:t>
            </a:r>
          </a:p>
          <a:p>
            <a:pPr lvl="1"/>
            <a:r>
              <a:rPr lang="en-GB" sz="2400" smtClean="0"/>
              <a:t>Require passing a written exam</a:t>
            </a:r>
          </a:p>
          <a:p>
            <a:pPr lvl="1"/>
            <a:r>
              <a:rPr lang="en-GB" sz="2400" smtClean="0"/>
              <a:t>Usually requires relevant working experience </a:t>
            </a:r>
          </a:p>
          <a:p>
            <a:pPr lvl="1"/>
            <a:r>
              <a:rPr lang="en-GB" sz="2400" smtClean="0"/>
              <a:t>Workers are commonly recertified as newer technologies become available</a:t>
            </a:r>
            <a:endParaRPr lang="en-US" sz="2400" smtClean="0"/>
          </a:p>
        </p:txBody>
      </p:sp>
      <p:sp>
        <p:nvSpPr>
          <p:cNvPr id="3277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6FFC74F-FED9-45B6-B441-FCDE1CD3F1E8}" type="slidenum">
              <a:rPr lang="ar-SA">
                <a:solidFill>
                  <a:schemeClr val="tx2"/>
                </a:solidFill>
              </a:rPr>
              <a:pPr eaLnBrk="1" hangingPunct="1"/>
              <a:t>20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768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769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773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774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775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776" name="section8"/>
          <p:cNvSpPr/>
          <p:nvPr/>
        </p:nvSpPr>
        <p:spPr>
          <a:xfrm>
            <a:off x="762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Certification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277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78" name="PB"/>
          <p:cNvSpPr/>
          <p:nvPr/>
        </p:nvSpPr>
        <p:spPr>
          <a:xfrm>
            <a:off x="12700" y="6718300"/>
            <a:ext cx="7353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7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20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Points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A professional from a legal standpoint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Has passed the state licensing requirements 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Has earned the right to practice there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Software professionals have many different relationships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Each with its own set of ethical issues and potential problems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Professional code of ethics 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States the principles and core values essential to the work of an occupational group</a:t>
            </a:r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567DC28-CC82-42C1-973C-F83FA67B48B2}" type="slidenum">
              <a:rPr lang="ar-SA">
                <a:solidFill>
                  <a:schemeClr val="tx2"/>
                </a:solidFill>
              </a:rPr>
              <a:pPr eaLnBrk="1" hangingPunct="1"/>
              <a:t>21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792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793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797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798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799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800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80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02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0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21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Are IT Workers Professionals?</a:t>
            </a:r>
            <a:endParaRPr lang="en-US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Partial list of IT specialists</a:t>
            </a:r>
          </a:p>
          <a:p>
            <a:pPr lvl="1"/>
            <a:r>
              <a:rPr lang="en-GB" dirty="0" smtClean="0"/>
              <a:t>Programmers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Systems analysts</a:t>
            </a:r>
          </a:p>
          <a:p>
            <a:pPr lvl="1"/>
            <a:endParaRPr lang="en-GB" b="1" u="sng" dirty="0" smtClean="0"/>
          </a:p>
          <a:p>
            <a:pPr lvl="1"/>
            <a:r>
              <a:rPr lang="en-GB" b="1" u="sng" dirty="0" smtClean="0"/>
              <a:t>Software engineers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Database administrators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Local area network (LAN) administrators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Chief information officers (CIOs)</a:t>
            </a:r>
          </a:p>
          <a:p>
            <a:pPr>
              <a:buFont typeface="Wingdings" pitchFamily="2" charset="2"/>
              <a:buNone/>
            </a:pPr>
            <a:endParaRPr lang="en-US" dirty="0" smtClean="0"/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1A7EA11-8B20-4C85-99FD-A0216FFE03CA}" type="slidenum">
              <a:rPr lang="ar-SA">
                <a:solidFill>
                  <a:schemeClr val="tx2"/>
                </a:solidFill>
              </a:rPr>
              <a:pPr eaLnBrk="1" hangingPunct="1"/>
              <a:t>3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36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1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5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6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7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8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70" name="PB"/>
          <p:cNvSpPr/>
          <p:nvPr/>
        </p:nvSpPr>
        <p:spPr>
          <a:xfrm>
            <a:off x="12700" y="6718300"/>
            <a:ext cx="1079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7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Business Software Alliance (BSA</a:t>
            </a:r>
            <a:r>
              <a:rPr lang="en-US" dirty="0" smtClean="0"/>
              <a:t>)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z="3000" dirty="0" smtClean="0"/>
              <a:t>The Business Software Alliance (BSA) is a trade group that represents the world’s largest software and hardware manufacturers</a:t>
            </a:r>
            <a:endParaRPr lang="en-US" dirty="0" smtClean="0"/>
          </a:p>
          <a:p>
            <a:pPr lvl="1">
              <a:defRPr/>
            </a:pPr>
            <a:r>
              <a:rPr lang="en-US" sz="2600" dirty="0" smtClean="0"/>
              <a:t>Its mission is to stop the unauthorized copying of software produced by its members</a:t>
            </a:r>
            <a:endParaRPr lang="en-GB" dirty="0" smtClean="0"/>
          </a:p>
          <a:p>
            <a:pPr>
              <a:defRPr/>
            </a:pPr>
            <a:endParaRPr lang="en-US" dirty="0" smtClean="0"/>
          </a:p>
          <a:p>
            <a:pPr marL="0" indent="0" algn="ctr">
              <a:buFont typeface="Wingdings 3" pitchFamily="18" charset="2"/>
              <a:buNone/>
              <a:defRPr/>
            </a:pPr>
            <a:r>
              <a:rPr lang="en-GB" sz="6600" dirty="0"/>
              <a:t>www.bsa.org</a:t>
            </a:r>
            <a:endParaRPr lang="en-US" sz="6600" dirty="0" smtClean="0"/>
          </a:p>
        </p:txBody>
      </p:sp>
      <p:sp>
        <p:nvSpPr>
          <p:cNvPr id="1843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660BE76-9EE3-4370-9279-EA473FE228EF}" type="slidenum">
              <a:rPr lang="ar-SA">
                <a:solidFill>
                  <a:schemeClr val="tx2"/>
                </a:solidFill>
              </a:rPr>
              <a:pPr eaLnBrk="1" hangingPunct="1"/>
              <a:t>4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32" name="section3"/>
          <p:cNvSpPr/>
          <p:nvPr/>
        </p:nvSpPr>
        <p:spPr>
          <a:xfrm>
            <a:off x="12699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BSA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433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35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37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38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39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4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41" name="PB"/>
          <p:cNvSpPr/>
          <p:nvPr/>
        </p:nvSpPr>
        <p:spPr>
          <a:xfrm>
            <a:off x="12700" y="6718300"/>
            <a:ext cx="1447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4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Members of Business Software Alliance</a:t>
            </a:r>
            <a:endParaRPr lang="en-US" dirty="0" smtClean="0"/>
          </a:p>
        </p:txBody>
      </p:sp>
      <p:sp>
        <p:nvSpPr>
          <p:cNvPr id="19459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380EFA4-25F2-4C26-9146-FCA528C4FC81}" type="slidenum">
              <a:rPr lang="ar-SA">
                <a:solidFill>
                  <a:schemeClr val="tx2"/>
                </a:solidFill>
              </a:rPr>
              <a:pPr eaLnBrk="1" hangingPunct="1"/>
              <a:t>5</a:t>
            </a:fld>
            <a:endParaRPr lang="en-US">
              <a:solidFill>
                <a:schemeClr val="tx2"/>
              </a:solidFill>
            </a:endParaRP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16125"/>
            <a:ext cx="123825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3521075"/>
            <a:ext cx="11430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75" y="4846638"/>
            <a:ext cx="1116013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410200"/>
            <a:ext cx="1387475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298825"/>
            <a:ext cx="1341438" cy="28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563" y="4092575"/>
            <a:ext cx="1341437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63" y="2019300"/>
            <a:ext cx="1227137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495800"/>
            <a:ext cx="143192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7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538" y="2005013"/>
            <a:ext cx="69532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8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048000"/>
            <a:ext cx="1341438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9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562600"/>
            <a:ext cx="1431925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0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738" y="3619500"/>
            <a:ext cx="1120775" cy="69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1" name="Picture 1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2813050"/>
            <a:ext cx="693738" cy="89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2" name="Picture 1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38800"/>
            <a:ext cx="13414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3" name="Picture 1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105400"/>
            <a:ext cx="808038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4" name="Picture 2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150" y="2141538"/>
            <a:ext cx="754063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5" name="Picture 21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667000"/>
            <a:ext cx="754063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6" name="Picture 2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667000"/>
            <a:ext cx="13414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7" name="Picture 23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447800"/>
            <a:ext cx="13414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8" name="Picture 24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1455738"/>
            <a:ext cx="1341437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9" name="Picture 25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581400"/>
            <a:ext cx="1341438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0" name="Picture 26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343400"/>
            <a:ext cx="1341438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1" name="Picture 27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48200"/>
            <a:ext cx="16224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2" name="Picture 28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962400"/>
            <a:ext cx="1341438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3" name="Picture 29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5943600"/>
            <a:ext cx="10064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4" name="Picture 30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133600"/>
            <a:ext cx="66357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5" name="Picture 31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713" y="1374775"/>
            <a:ext cx="143192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6" name="Picture 3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371600"/>
            <a:ext cx="1431925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7" name="Picture 33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2305050"/>
            <a:ext cx="85407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8" name="Picture 34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800600"/>
            <a:ext cx="1531938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9" name="Picture 35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105400"/>
            <a:ext cx="1227138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20" name="Picture 36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943600"/>
            <a:ext cx="127952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21" name="Picture 37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886200"/>
            <a:ext cx="974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22" name="Picture 38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95600"/>
            <a:ext cx="162242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4" name="section3"/>
          <p:cNvSpPr/>
          <p:nvPr/>
        </p:nvSpPr>
        <p:spPr>
          <a:xfrm>
            <a:off x="12699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BSA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6385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6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7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8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B"/>
          <p:cNvSpPr/>
          <p:nvPr/>
        </p:nvSpPr>
        <p:spPr>
          <a:xfrm>
            <a:off x="12700" y="6718300"/>
            <a:ext cx="1816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Professional Relationships That Must Be Managed</a:t>
            </a:r>
            <a:endParaRPr lang="en-US" sz="2400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smtClean="0"/>
              <a:t>Software Engineers have many different relationships with:</a:t>
            </a:r>
          </a:p>
          <a:p>
            <a:pPr lvl="1"/>
            <a:r>
              <a:rPr lang="en-GB" sz="2400" smtClean="0"/>
              <a:t>Employers</a:t>
            </a:r>
          </a:p>
          <a:p>
            <a:pPr lvl="1"/>
            <a:r>
              <a:rPr lang="en-GB" sz="2400" smtClean="0"/>
              <a:t>Clients</a:t>
            </a:r>
          </a:p>
          <a:p>
            <a:pPr lvl="1"/>
            <a:r>
              <a:rPr lang="en-GB" sz="2400" smtClean="0"/>
              <a:t>Suppliers</a:t>
            </a:r>
          </a:p>
          <a:p>
            <a:pPr lvl="1"/>
            <a:r>
              <a:rPr lang="en-GB" sz="2400" smtClean="0"/>
              <a:t>Other professionals</a:t>
            </a:r>
          </a:p>
          <a:p>
            <a:pPr lvl="1"/>
            <a:r>
              <a:rPr lang="en-GB" sz="2400" smtClean="0"/>
              <a:t>IT users</a:t>
            </a:r>
          </a:p>
          <a:p>
            <a:pPr lvl="1"/>
            <a:r>
              <a:rPr lang="en-GB" sz="2400" smtClean="0"/>
              <a:t>Society at large</a:t>
            </a:r>
            <a:endParaRPr lang="en-US" sz="2400" smtClean="0"/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1AF4B7F-9A1A-4B42-AB09-3DDF210A23CF}" type="slidenum">
              <a:rPr lang="ar-SA">
                <a:solidFill>
                  <a:schemeClr val="tx2"/>
                </a:solidFill>
              </a:rPr>
              <a:pPr eaLnBrk="1" hangingPunct="1"/>
              <a:t>6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5" name="section4"/>
          <p:cNvSpPr/>
          <p:nvPr/>
        </p:nvSpPr>
        <p:spPr>
          <a:xfrm>
            <a:off x="254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Relationships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6389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90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91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92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9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94" name="PB"/>
          <p:cNvSpPr/>
          <p:nvPr/>
        </p:nvSpPr>
        <p:spPr>
          <a:xfrm>
            <a:off x="12700" y="6718300"/>
            <a:ext cx="2184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9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– Employers)</a:t>
            </a:r>
            <a:endParaRPr lang="en-US" sz="2800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5562600" cy="4937125"/>
          </a:xfrm>
        </p:spPr>
        <p:txBody>
          <a:bodyPr/>
          <a:lstStyle/>
          <a:p>
            <a:r>
              <a:rPr lang="en-GB" dirty="0" smtClean="0"/>
              <a:t>Software professionals must set an example and enforce policies regarding the ethical use of software. </a:t>
            </a:r>
          </a:p>
          <a:p>
            <a:endParaRPr lang="en-US" dirty="0" smtClean="0"/>
          </a:p>
          <a:p>
            <a:r>
              <a:rPr lang="en-US" dirty="0" smtClean="0"/>
              <a:t>Software piracy is the act of illegally making copies of software or enabling others to access software to which they are not entitled</a:t>
            </a:r>
          </a:p>
          <a:p>
            <a:endParaRPr lang="en-US" dirty="0" smtClean="0"/>
          </a:p>
          <a:p>
            <a:r>
              <a:rPr lang="en-US" dirty="0" smtClean="0"/>
              <a:t>Software piracy is an area in which software  professionals can be tempted to violate laws and policies</a:t>
            </a:r>
            <a:endParaRPr lang="en-US" sz="2800" dirty="0" smtClean="0"/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46CCDD4-B18D-4F35-933A-730DE28F2CE2}" type="slidenum">
              <a:rPr lang="ar-SA">
                <a:solidFill>
                  <a:schemeClr val="tx2"/>
                </a:solidFill>
              </a:rPr>
              <a:pPr eaLnBrk="1" hangingPunct="1"/>
              <a:t>7</a:t>
            </a:fld>
            <a:endParaRPr lang="en-US">
              <a:solidFill>
                <a:schemeClr val="tx2"/>
              </a:solidFill>
            </a:endParaRP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211" y="4343400"/>
            <a:ext cx="3201789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08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09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14" name="section5"/>
          <p:cNvSpPr/>
          <p:nvPr/>
        </p:nvSpPr>
        <p:spPr>
          <a:xfrm>
            <a:off x="3810000" y="0"/>
            <a:ext cx="1330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Employers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415" name="section6"/>
          <p:cNvSpPr/>
          <p:nvPr/>
        </p:nvSpPr>
        <p:spPr>
          <a:xfrm>
            <a:off x="5143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16" name="section7"/>
          <p:cNvSpPr/>
          <p:nvPr/>
        </p:nvSpPr>
        <p:spPr>
          <a:xfrm>
            <a:off x="641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17" name="section8"/>
          <p:cNvSpPr/>
          <p:nvPr/>
        </p:nvSpPr>
        <p:spPr>
          <a:xfrm>
            <a:off x="768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19" name="PB"/>
          <p:cNvSpPr/>
          <p:nvPr/>
        </p:nvSpPr>
        <p:spPr>
          <a:xfrm>
            <a:off x="12700" y="6718300"/>
            <a:ext cx="2552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– Employers)</a:t>
            </a:r>
            <a:endParaRPr lang="en-US" sz="2800" dirty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dirty="0" smtClean="0"/>
              <a:t>Conceal trade secrets</a:t>
            </a:r>
          </a:p>
          <a:p>
            <a:pPr lvl="1"/>
            <a:r>
              <a:rPr lang="en-GB" sz="2400" dirty="0" smtClean="0"/>
              <a:t>Information used in business</a:t>
            </a:r>
          </a:p>
          <a:p>
            <a:pPr lvl="1"/>
            <a:r>
              <a:rPr lang="en-GB" sz="2400" dirty="0" smtClean="0"/>
              <a:t>Generally unknown to the public</a:t>
            </a:r>
          </a:p>
          <a:p>
            <a:pPr lvl="1"/>
            <a:r>
              <a:rPr lang="en-GB" sz="2400" dirty="0" smtClean="0"/>
              <a:t>Company has taken strong measures to keep confidential</a:t>
            </a:r>
          </a:p>
          <a:p>
            <a:endParaRPr lang="en-GB" sz="2800" dirty="0" smtClean="0"/>
          </a:p>
          <a:p>
            <a:r>
              <a:rPr lang="en-GB" sz="2800" dirty="0" smtClean="0"/>
              <a:t>Whistle-blowing improper conduct</a:t>
            </a:r>
          </a:p>
          <a:p>
            <a:pPr lvl="1"/>
            <a:r>
              <a:rPr lang="en-GB" sz="2400" dirty="0" smtClean="0"/>
              <a:t>Attract attention to a negligent, illegal, unethical, abusive, or dangerous act that threatens the public interest</a:t>
            </a:r>
            <a:endParaRPr lang="en-US" sz="2400" dirty="0" smtClean="0"/>
          </a:p>
        </p:txBody>
      </p:sp>
      <p:sp>
        <p:nvSpPr>
          <p:cNvPr id="2048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332F24B-9819-4AD7-A23C-F2CEF9ABC9E2}" type="slidenum">
              <a:rPr lang="ar-SA">
                <a:solidFill>
                  <a:schemeClr val="tx2"/>
                </a:solidFill>
              </a:rPr>
              <a:pPr eaLnBrk="1" hangingPunct="1"/>
              <a:t>8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1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5" name="section5"/>
          <p:cNvSpPr/>
          <p:nvPr/>
        </p:nvSpPr>
        <p:spPr>
          <a:xfrm>
            <a:off x="3810000" y="0"/>
            <a:ext cx="1330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Employers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0486" name="section6"/>
          <p:cNvSpPr/>
          <p:nvPr/>
        </p:nvSpPr>
        <p:spPr>
          <a:xfrm>
            <a:off x="5143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7" name="section7"/>
          <p:cNvSpPr/>
          <p:nvPr/>
        </p:nvSpPr>
        <p:spPr>
          <a:xfrm>
            <a:off x="641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8" name="section8"/>
          <p:cNvSpPr/>
          <p:nvPr/>
        </p:nvSpPr>
        <p:spPr>
          <a:xfrm>
            <a:off x="768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0" name="PB"/>
          <p:cNvSpPr/>
          <p:nvPr/>
        </p:nvSpPr>
        <p:spPr>
          <a:xfrm>
            <a:off x="12700" y="6718300"/>
            <a:ext cx="2921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The Ethical Behaviour of software  Professionals</a:t>
            </a:r>
            <a:endParaRPr lang="en-US" sz="2400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pPr algn="ctr">
              <a:buFont typeface="Wingdings 3" pitchFamily="18" charset="2"/>
              <a:buNone/>
            </a:pPr>
            <a:r>
              <a:rPr lang="en-GB" smtClean="0"/>
              <a:t>	Corporations are taking actions to ensure good business ethics among employees</a:t>
            </a:r>
          </a:p>
          <a:p>
            <a:endParaRPr lang="en-US" smtClean="0"/>
          </a:p>
        </p:txBody>
      </p:sp>
      <p:sp>
        <p:nvSpPr>
          <p:cNvPr id="2150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A1CA6-5EF3-4C75-AC11-1EBB1D896EEB}" type="slidenum">
              <a:rPr lang="ar-SA">
                <a:solidFill>
                  <a:schemeClr val="tx2"/>
                </a:solidFill>
              </a:rPr>
              <a:pPr eaLnBrk="1" hangingPunct="1"/>
              <a:t>9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0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05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09" name="section5"/>
          <p:cNvSpPr/>
          <p:nvPr/>
        </p:nvSpPr>
        <p:spPr>
          <a:xfrm>
            <a:off x="3810000" y="0"/>
            <a:ext cx="1330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Employers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1510" name="section6"/>
          <p:cNvSpPr/>
          <p:nvPr/>
        </p:nvSpPr>
        <p:spPr>
          <a:xfrm>
            <a:off x="5143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11" name="section7"/>
          <p:cNvSpPr/>
          <p:nvPr/>
        </p:nvSpPr>
        <p:spPr>
          <a:xfrm>
            <a:off x="641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12" name="section8"/>
          <p:cNvSpPr/>
          <p:nvPr/>
        </p:nvSpPr>
        <p:spPr>
          <a:xfrm>
            <a:off x="768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1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14" name="PB"/>
          <p:cNvSpPr/>
          <p:nvPr/>
        </p:nvSpPr>
        <p:spPr>
          <a:xfrm>
            <a:off x="12700" y="6718300"/>
            <a:ext cx="3289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1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6097</TotalTime>
  <Words>1104</Words>
  <Application>Microsoft Office PowerPoint</Application>
  <PresentationFormat>On-screen Show (4:3)</PresentationFormat>
  <Paragraphs>324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SWE205 2011-09-26 (with Tabs)</vt:lpstr>
      <vt:lpstr>Ethical Issues</vt:lpstr>
      <vt:lpstr>Lecture Outline</vt:lpstr>
      <vt:lpstr>Are IT Workers Professionals?</vt:lpstr>
      <vt:lpstr>The Business Software Alliance (BSA)</vt:lpstr>
      <vt:lpstr>Members of Business Software Alliance</vt:lpstr>
      <vt:lpstr>Professional Relationships That Must Be Managed</vt:lpstr>
      <vt:lpstr>Relationships  (software Professionals – Employers)</vt:lpstr>
      <vt:lpstr>Relationships  (software Professionals – Employers)</vt:lpstr>
      <vt:lpstr>The Ethical Behaviour of software  Professionals</vt:lpstr>
      <vt:lpstr>Relationships  (software Professionals - Clients)</vt:lpstr>
      <vt:lpstr>Relationships (software Professionals - Clients)</vt:lpstr>
      <vt:lpstr> Fraud, Misrepresentation, and Breach of Contract</vt:lpstr>
      <vt:lpstr>Relationships (software Professionals - Suppliers)</vt:lpstr>
      <vt:lpstr>Relationships  (software Professionals – Suppliers)</vt:lpstr>
      <vt:lpstr>Bribe Vs. Gift</vt:lpstr>
      <vt:lpstr>Relationships  (software Professionals - Other Professionals)</vt:lpstr>
      <vt:lpstr>Relationships  (software Professionals - IT Users)</vt:lpstr>
      <vt:lpstr>Relationships  (software Professionals - Society)</vt:lpstr>
      <vt:lpstr>Certification</vt:lpstr>
      <vt:lpstr>Certification</vt:lpstr>
      <vt:lpstr>Key Points</vt:lpstr>
    </vt:vector>
  </TitlesOfParts>
  <Company>Misbhauddin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 Lecture # 33</dc:title>
  <dc:creator>Mohammed</dc:creator>
  <cp:lastModifiedBy>Khalid Aljasser</cp:lastModifiedBy>
  <cp:revision>135</cp:revision>
  <cp:lastPrinted>2011-05-29T18:36:42Z</cp:lastPrinted>
  <dcterms:created xsi:type="dcterms:W3CDTF">2009-05-13T12:15:11Z</dcterms:created>
  <dcterms:modified xsi:type="dcterms:W3CDTF">2011-12-03T07:48:07Z</dcterms:modified>
</cp:coreProperties>
</file>